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6"/>
  </p:notesMasterIdLst>
  <p:sldIdLst>
    <p:sldId id="256" r:id="rId2"/>
    <p:sldId id="289" r:id="rId3"/>
    <p:sldId id="360" r:id="rId4"/>
    <p:sldId id="291" r:id="rId5"/>
    <p:sldId id="345" r:id="rId6"/>
    <p:sldId id="290" r:id="rId7"/>
    <p:sldId id="317" r:id="rId8"/>
    <p:sldId id="346" r:id="rId9"/>
    <p:sldId id="292" r:id="rId10"/>
    <p:sldId id="293" r:id="rId11"/>
    <p:sldId id="297" r:id="rId12"/>
    <p:sldId id="294" r:id="rId13"/>
    <p:sldId id="295" r:id="rId14"/>
    <p:sldId id="298" r:id="rId15"/>
    <p:sldId id="302" r:id="rId16"/>
    <p:sldId id="347" r:id="rId17"/>
    <p:sldId id="308" r:id="rId18"/>
    <p:sldId id="324" r:id="rId19"/>
    <p:sldId id="331" r:id="rId20"/>
    <p:sldId id="328" r:id="rId21"/>
    <p:sldId id="303" r:id="rId22"/>
    <p:sldId id="330" r:id="rId23"/>
    <p:sldId id="355" r:id="rId24"/>
    <p:sldId id="354" r:id="rId25"/>
    <p:sldId id="356" r:id="rId26"/>
    <p:sldId id="309" r:id="rId27"/>
    <p:sldId id="357" r:id="rId28"/>
    <p:sldId id="333" r:id="rId29"/>
    <p:sldId id="310" r:id="rId30"/>
    <p:sldId id="358" r:id="rId31"/>
    <p:sldId id="334" r:id="rId32"/>
    <p:sldId id="311" r:id="rId33"/>
    <p:sldId id="335" r:id="rId34"/>
    <p:sldId id="359" r:id="rId35"/>
    <p:sldId id="312" r:id="rId36"/>
    <p:sldId id="336" r:id="rId37"/>
    <p:sldId id="315" r:id="rId38"/>
    <p:sldId id="339" r:id="rId39"/>
    <p:sldId id="314" r:id="rId40"/>
    <p:sldId id="337" r:id="rId41"/>
    <p:sldId id="313" r:id="rId42"/>
    <p:sldId id="350" r:id="rId43"/>
    <p:sldId id="316" r:id="rId44"/>
    <p:sldId id="338" r:id="rId45"/>
    <p:sldId id="323" r:id="rId46"/>
    <p:sldId id="348" r:id="rId47"/>
    <p:sldId id="304" r:id="rId48"/>
    <p:sldId id="352" r:id="rId49"/>
    <p:sldId id="326" r:id="rId50"/>
    <p:sldId id="353" r:id="rId51"/>
    <p:sldId id="349" r:id="rId52"/>
    <p:sldId id="305" r:id="rId53"/>
    <p:sldId id="285" r:id="rId54"/>
    <p:sldId id="284" r:id="rId55"/>
  </p:sldIdLst>
  <p:sldSz cx="9144000" cy="5143500" type="screen16x9"/>
  <p:notesSz cx="6858000" cy="9144000"/>
  <p:embeddedFontLst>
    <p:embeddedFont>
      <p:font typeface="Montserrat" pitchFamily="2" charset="77"/>
      <p:regular r:id="rId57"/>
      <p:bold r:id="rId58"/>
      <p:italic r:id="rId59"/>
      <p:boldItalic r:id="rId60"/>
    </p:embeddedFont>
    <p:embeddedFont>
      <p:font typeface="PT Serif" panose="020A0603040505020204" pitchFamily="18" charset="77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EA0A94-EA1E-4C31-9F7B-5C7762FB26D9}">
  <a:tblStyle styleId="{A0EA0A94-EA1E-4C31-9F7B-5C7762FB26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6"/>
    <p:restoredTop sz="94710"/>
  </p:normalViewPr>
  <p:slideViewPr>
    <p:cSldViewPr snapToGrid="0" snapToObjects="1">
      <p:cViewPr varScale="1">
        <p:scale>
          <a:sx n="179" d="100"/>
          <a:sy n="179" d="100"/>
        </p:scale>
        <p:origin x="216" y="352"/>
      </p:cViewPr>
      <p:guideLst/>
    </p:cSldViewPr>
  </p:slideViewPr>
  <p:outlineViewPr>
    <p:cViewPr>
      <p:scale>
        <a:sx n="33" d="100"/>
        <a:sy n="33" d="100"/>
      </p:scale>
      <p:origin x="0" y="-11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209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741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317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171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36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037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375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Support</a:t>
            </a:r>
            <a:r>
              <a:rPr lang="es-ES" dirty="0"/>
              <a:t> </a:t>
            </a:r>
            <a:r>
              <a:rPr lang="es-ES" dirty="0" err="1"/>
              <a:t>until</a:t>
            </a:r>
            <a:r>
              <a:rPr lang="es-ES" dirty="0"/>
              <a:t> YOLO v2. TF 2.1 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4565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851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2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246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849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284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246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489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094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014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965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379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195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15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98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084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235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539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730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357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6679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468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617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235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86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107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7414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6054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03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463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370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542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7849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057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26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916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049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72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3050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0031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2044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850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925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36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102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83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588100" y="3488719"/>
            <a:ext cx="39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626350" y="1346063"/>
            <a:ext cx="36444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70698" y="1346063"/>
            <a:ext cx="36444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6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2" name="Google Shape;32;p6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30350" y="206000"/>
            <a:ext cx="428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Md6ve8brTE?feature=oembed" TargetMode="External"/><Relationship Id="rId5" Type="http://schemas.openxmlformats.org/officeDocument/2006/relationships/hyperlink" Target="https://www.youtube.com/watch?v=VMd6ve8brTE" TargetMode="Externa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pK5gqwoSBc?feature=oembed" TargetMode="External"/><Relationship Id="rId5" Type="http://schemas.openxmlformats.org/officeDocument/2006/relationships/hyperlink" Target="https://www.youtube.com/watch?v=DpK5gqwoSBc" TargetMode="Externa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k6Hdv6mRZk?feature=oembed" TargetMode="External"/><Relationship Id="rId5" Type="http://schemas.openxmlformats.org/officeDocument/2006/relationships/hyperlink" Target="https://www.youtube.com/watch?v=Vk6Hdv6mRZk" TargetMode="Externa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X2c_Trp9qY?feature=oembed" TargetMode="External"/><Relationship Id="rId5" Type="http://schemas.openxmlformats.org/officeDocument/2006/relationships/hyperlink" Target="https://www.youtube.com/watch?v=xX2c_Trp9qY" TargetMode="Externa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PNjKML9vUw?feature=oembed" TargetMode="External"/><Relationship Id="rId5" Type="http://schemas.openxmlformats.org/officeDocument/2006/relationships/hyperlink" Target="https://www.youtube.com/watch?v=PPNjKML9vUw" TargetMode="Externa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Ojt0v_h640?feature=oembed" TargetMode="External"/><Relationship Id="rId5" Type="http://schemas.openxmlformats.org/officeDocument/2006/relationships/hyperlink" Target="https://www.youtube.com/watch?v=bOjt0v_h640" TargetMode="Externa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vPaFZD5EoY?feature=oembed" TargetMode="External"/><Relationship Id="rId5" Type="http://schemas.openxmlformats.org/officeDocument/2006/relationships/hyperlink" Target="https://www.youtube.com/watch?v=xvPaFZD5EoY" TargetMode="Externa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634275" y="1663200"/>
            <a:ext cx="7888800" cy="1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 err="1"/>
              <a:t>Detection</a:t>
            </a:r>
            <a:r>
              <a:rPr lang="es-ES" dirty="0"/>
              <a:t> Suite: </a:t>
            </a:r>
            <a:r>
              <a:rPr lang="es-ES" dirty="0" err="1"/>
              <a:t>toolbox</a:t>
            </a:r>
            <a:r>
              <a:rPr lang="es-ES" dirty="0"/>
              <a:t> to </a:t>
            </a:r>
            <a:r>
              <a:rPr lang="es-ES" dirty="0" err="1"/>
              <a:t>evaluate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detection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NN</a:t>
            </a:r>
            <a:endParaRPr dirty="0"/>
          </a:p>
        </p:txBody>
      </p:sp>
      <p:sp>
        <p:nvSpPr>
          <p:cNvPr id="3" name="Google Shape;58;p11">
            <a:extLst>
              <a:ext uri="{FF2B5EF4-FFF2-40B4-BE49-F238E27FC236}">
                <a16:creationId xmlns:a16="http://schemas.microsoft.com/office/drawing/2014/main" id="{A8E4E74F-618C-EA42-B327-35217234EDA0}"/>
              </a:ext>
            </a:extLst>
          </p:cNvPr>
          <p:cNvSpPr txBox="1">
            <a:spLocks/>
          </p:cNvSpPr>
          <p:nvPr/>
        </p:nvSpPr>
        <p:spPr>
          <a:xfrm>
            <a:off x="634275" y="3392408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800" b="0" dirty="0"/>
              <a:t>Sergio Paniego Blanco</a:t>
            </a:r>
          </a:p>
          <a:p>
            <a:r>
              <a:rPr lang="es-ES" sz="1800" b="0" dirty="0"/>
              <a:t>MUVA, URJC, 3-3-2020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6AC8E-7B89-1A4D-A6B8-A07BAA6E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44" y="3983699"/>
            <a:ext cx="2701156" cy="11598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DATASETS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IMAGENET.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Dataset and annual competition.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ImageNet Large Scale Visual Recognition Challenge (ILSVRC).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1000 object classes (200 in object detection).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1.5M images.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Milestones: </a:t>
            </a:r>
            <a:r>
              <a:rPr lang="en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AlexNet</a:t>
            </a: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(A. </a:t>
            </a:r>
            <a:r>
              <a:rPr lang="en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Krizhevsky</a:t>
            </a: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, et al. 2012), </a:t>
            </a:r>
            <a:r>
              <a:rPr lang="en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ResNet</a:t>
            </a: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(K. He, et al. 2015).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58;p11">
            <a:extLst>
              <a:ext uri="{FF2B5EF4-FFF2-40B4-BE49-F238E27FC236}">
                <a16:creationId xmlns:a16="http://schemas.microsoft.com/office/drawing/2014/main" id="{52E31685-CA1E-2248-8B94-DE4F4E1CFDA1}"/>
              </a:ext>
            </a:extLst>
          </p:cNvPr>
          <p:cNvSpPr txBox="1">
            <a:spLocks/>
          </p:cNvSpPr>
          <p:nvPr/>
        </p:nvSpPr>
        <p:spPr>
          <a:xfrm>
            <a:off x="564652" y="3480700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100" b="0" dirty="0">
                <a:solidFill>
                  <a:schemeClr val="tx1"/>
                </a:solidFill>
              </a:rPr>
              <a:t>O. </a:t>
            </a:r>
            <a:r>
              <a:rPr lang="en-GB" sz="1100" b="0" dirty="0" err="1">
                <a:solidFill>
                  <a:schemeClr val="tx1"/>
                </a:solidFill>
              </a:rPr>
              <a:t>Russakovsky</a:t>
            </a:r>
            <a:r>
              <a:rPr lang="en-GB" sz="1100" b="0" dirty="0">
                <a:solidFill>
                  <a:schemeClr val="tx1"/>
                </a:solidFill>
              </a:rPr>
              <a:t>, J. Deng, H. </a:t>
            </a:r>
            <a:r>
              <a:rPr lang="en-GB" sz="1100" b="0" dirty="0" err="1">
                <a:solidFill>
                  <a:schemeClr val="tx1"/>
                </a:solidFill>
              </a:rPr>
              <a:t>Su</a:t>
            </a:r>
            <a:r>
              <a:rPr lang="en-GB" sz="1100" b="0" dirty="0">
                <a:solidFill>
                  <a:schemeClr val="tx1"/>
                </a:solidFill>
              </a:rPr>
              <a:t>, J. Krause, S. Satheesh, S. Ma, Z. Huang, A. </a:t>
            </a:r>
            <a:r>
              <a:rPr lang="en-GB" sz="1100" b="0" dirty="0" err="1">
                <a:solidFill>
                  <a:schemeClr val="tx1"/>
                </a:solidFill>
              </a:rPr>
              <a:t>Karpathy</a:t>
            </a:r>
            <a:r>
              <a:rPr lang="en-GB" sz="1100" b="0" dirty="0">
                <a:solidFill>
                  <a:schemeClr val="tx1"/>
                </a:solidFill>
              </a:rPr>
              <a:t>, A. Khosla, M. Bernstein, A. C. Berg &amp; L. Fei-Fei . ImageNet Large Scale Visual Recognition Challenge. </a:t>
            </a:r>
            <a:r>
              <a:rPr lang="en-GB" sz="1100" b="0" i="1" dirty="0">
                <a:solidFill>
                  <a:schemeClr val="tx1"/>
                </a:solidFill>
              </a:rPr>
              <a:t>IJCV, 115.</a:t>
            </a:r>
            <a:r>
              <a:rPr lang="en-GB" sz="1100" b="0" dirty="0">
                <a:solidFill>
                  <a:schemeClr val="tx1"/>
                </a:solidFill>
              </a:rPr>
              <a:t> . Springer, 2015, pp. 211-252.</a:t>
            </a:r>
            <a:endParaRPr lang="es-ES" sz="1100" b="0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4D2BDD9C-9E1D-5846-A237-C2ED7A52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504" y="970575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2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DATASETS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COCO DATASET (Tsung-Yi Lin et al. 2015).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Designed for object detection and segmentation.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~90 categories.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Detection of objects in natural situations 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~330.000 images. 2.500.000 labelled instances.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Fewer categories, but more instances per </a:t>
            </a:r>
            <a:r>
              <a:rPr lang="es-ES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category</a:t>
            </a:r>
            <a:r>
              <a:rPr lang="es-E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Majority of non-iconic images.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Flickr images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minival</a:t>
            </a:r>
            <a:endParaRPr lang="en-US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58;p11">
            <a:extLst>
              <a:ext uri="{FF2B5EF4-FFF2-40B4-BE49-F238E27FC236}">
                <a16:creationId xmlns:a16="http://schemas.microsoft.com/office/drawing/2014/main" id="{7F726C01-3F15-F041-9380-12F608CAF58A}"/>
              </a:ext>
            </a:extLst>
          </p:cNvPr>
          <p:cNvSpPr txBox="1">
            <a:spLocks/>
          </p:cNvSpPr>
          <p:nvPr/>
        </p:nvSpPr>
        <p:spPr>
          <a:xfrm>
            <a:off x="634275" y="3283900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800" b="0" dirty="0"/>
              <a:t>Sergio Paniego Blanco</a:t>
            </a:r>
          </a:p>
        </p:txBody>
      </p:sp>
      <p:sp>
        <p:nvSpPr>
          <p:cNvPr id="6" name="Google Shape;58;p11">
            <a:extLst>
              <a:ext uri="{FF2B5EF4-FFF2-40B4-BE49-F238E27FC236}">
                <a16:creationId xmlns:a16="http://schemas.microsoft.com/office/drawing/2014/main" id="{82700BC9-0019-254E-9018-C9623F2EE5EF}"/>
              </a:ext>
            </a:extLst>
          </p:cNvPr>
          <p:cNvSpPr txBox="1">
            <a:spLocks/>
          </p:cNvSpPr>
          <p:nvPr/>
        </p:nvSpPr>
        <p:spPr>
          <a:xfrm>
            <a:off x="564652" y="3480700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100" b="0" dirty="0">
                <a:solidFill>
                  <a:schemeClr val="tx1"/>
                </a:solidFill>
              </a:rPr>
              <a:t>T.-Y. Lin, M. Maire, S. </a:t>
            </a:r>
            <a:r>
              <a:rPr lang="en-GB" sz="1100" b="0" dirty="0" err="1">
                <a:solidFill>
                  <a:schemeClr val="tx1"/>
                </a:solidFill>
              </a:rPr>
              <a:t>Belongie</a:t>
            </a:r>
            <a:r>
              <a:rPr lang="en-GB" sz="1100" b="0" dirty="0">
                <a:solidFill>
                  <a:schemeClr val="tx1"/>
                </a:solidFill>
              </a:rPr>
              <a:t>, J. Hays, P. </a:t>
            </a:r>
            <a:r>
              <a:rPr lang="en-GB" sz="1100" b="0" dirty="0" err="1">
                <a:solidFill>
                  <a:schemeClr val="tx1"/>
                </a:solidFill>
              </a:rPr>
              <a:t>Perona</a:t>
            </a:r>
            <a:r>
              <a:rPr lang="en-GB" sz="1100" b="0" dirty="0">
                <a:solidFill>
                  <a:schemeClr val="tx1"/>
                </a:solidFill>
              </a:rPr>
              <a:t>, D. Ramanan, P. Dollar, and C. L. </a:t>
            </a:r>
            <a:r>
              <a:rPr lang="en-GB" sz="1100" b="0" dirty="0" err="1">
                <a:solidFill>
                  <a:schemeClr val="tx1"/>
                </a:solidFill>
              </a:rPr>
              <a:t>Zitnick</a:t>
            </a:r>
            <a:r>
              <a:rPr lang="en-GB" sz="1100" b="0" dirty="0">
                <a:solidFill>
                  <a:schemeClr val="tx1"/>
                </a:solidFill>
              </a:rPr>
              <a:t>. Microsoft COCO: Common objects in context. </a:t>
            </a:r>
            <a:r>
              <a:rPr lang="en-GB" sz="1100" b="0" i="1" dirty="0">
                <a:solidFill>
                  <a:schemeClr val="tx1"/>
                </a:solidFill>
              </a:rPr>
              <a:t>European conference on computer vision</a:t>
            </a:r>
            <a:r>
              <a:rPr lang="en-GB" sz="1100" b="0" dirty="0">
                <a:solidFill>
                  <a:schemeClr val="tx1"/>
                </a:solidFill>
              </a:rPr>
              <a:t>. Springer, 2014, pp. 740-755.</a:t>
            </a:r>
            <a:endParaRPr lang="es-ES" sz="11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885C844-023A-8F4B-8B76-F05DB045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225" y="1363363"/>
            <a:ext cx="1625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1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DATASETS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PASCAL VOC challenge.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Dataset and annual competition.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~20.000 images.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20 object categories.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~25.000 object instances.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Flickr images.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58;p11">
            <a:extLst>
              <a:ext uri="{FF2B5EF4-FFF2-40B4-BE49-F238E27FC236}">
                <a16:creationId xmlns:a16="http://schemas.microsoft.com/office/drawing/2014/main" id="{8858A726-DB45-BA45-B1E8-F7B19539DD1B}"/>
              </a:ext>
            </a:extLst>
          </p:cNvPr>
          <p:cNvSpPr txBox="1">
            <a:spLocks/>
          </p:cNvSpPr>
          <p:nvPr/>
        </p:nvSpPr>
        <p:spPr>
          <a:xfrm>
            <a:off x="564652" y="3480700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100" b="0" dirty="0">
                <a:solidFill>
                  <a:schemeClr val="tx1"/>
                </a:solidFill>
              </a:rPr>
              <a:t>M. Everingham, L. V. </a:t>
            </a:r>
            <a:r>
              <a:rPr lang="en-GB" sz="1100" b="0" dirty="0" err="1">
                <a:solidFill>
                  <a:schemeClr val="tx1"/>
                </a:solidFill>
              </a:rPr>
              <a:t>Gool</a:t>
            </a:r>
            <a:r>
              <a:rPr lang="en-GB" sz="1100" b="0" dirty="0">
                <a:solidFill>
                  <a:schemeClr val="tx1"/>
                </a:solidFill>
              </a:rPr>
              <a:t>, C. K. I. Williams, J. Winn, A. Zisserman. The Pascal Visual Object Classes (VOC) Challenge. </a:t>
            </a:r>
            <a:r>
              <a:rPr lang="en-GB" sz="1100" b="0" i="1" dirty="0">
                <a:solidFill>
                  <a:schemeClr val="tx1"/>
                </a:solidFill>
              </a:rPr>
              <a:t>International Journal of Computer Vision, 88.</a:t>
            </a:r>
            <a:r>
              <a:rPr lang="en-GB" sz="1100" b="0" dirty="0">
                <a:solidFill>
                  <a:schemeClr val="tx1"/>
                </a:solidFill>
              </a:rPr>
              <a:t> . Springer, 2010, pp. 303-338.</a:t>
            </a:r>
            <a:endParaRPr lang="es-ES" sz="11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C37BD76-1838-EE4A-A0E0-27530599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71" y="1735245"/>
            <a:ext cx="3130881" cy="10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2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DATASETS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261912"/>
            <a:ext cx="8103704" cy="26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PRINCETON RGB DATASET.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~10000 images.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Focused on tracking.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SPINELLO DATASET.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~3000 images captured using Kinetic.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Focused on person detection and tracking.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8809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FRAMEWORKS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Tensorflow</a:t>
            </a:r>
            <a:r>
              <a:rPr lang="en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Keras</a:t>
            </a:r>
            <a:r>
              <a:rPr lang="en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Darknet (</a:t>
            </a: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J. Redmon).</a:t>
            </a:r>
            <a:endParaRPr lang="en" sz="1800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Pytorch</a:t>
            </a:r>
            <a:r>
              <a:rPr lang="en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Caffe.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…</a:t>
            </a:r>
            <a:endParaRPr lang="en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96E2997-9C46-194D-82A8-A89B7F58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495" y="1191500"/>
            <a:ext cx="1550516" cy="1234875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BB6B0CC-2444-4F4F-8DCE-571AED317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122" y="1380868"/>
            <a:ext cx="2952206" cy="856140"/>
          </a:xfrm>
          <a:prstGeom prst="rect">
            <a:avLst/>
          </a:prstGeom>
        </p:spPr>
      </p:pic>
      <p:pic>
        <p:nvPicPr>
          <p:cNvPr id="8" name="Picture 7" descr="A picture containing white, black, photo, sitting&#10;&#10;Description automatically generated">
            <a:extLst>
              <a:ext uri="{FF2B5EF4-FFF2-40B4-BE49-F238E27FC236}">
                <a16:creationId xmlns:a16="http://schemas.microsoft.com/office/drawing/2014/main" id="{AEA69CF5-2DE9-324C-8F05-128C394D0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516" y="2717125"/>
            <a:ext cx="1520853" cy="152085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168ED9C-CE0A-B944-B28E-95FE4EE1E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420" y="2681485"/>
            <a:ext cx="2697334" cy="1988857"/>
          </a:xfrm>
          <a:prstGeom prst="rect">
            <a:avLst/>
          </a:prstGeom>
        </p:spPr>
      </p:pic>
      <p:pic>
        <p:nvPicPr>
          <p:cNvPr id="10" name="Picture 9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04FD52BB-BC69-174D-9DA5-1FA5F6DF2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369" y="1973775"/>
            <a:ext cx="2422908" cy="322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4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NETWORK MODELS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970575"/>
            <a:ext cx="8103704" cy="377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Vast amount of network models. Different approaches to address the problem.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FASTER REGIONAL-CNN (S. Ren et al. 2016).</a:t>
            </a:r>
          </a:p>
          <a:p>
            <a:pPr marL="715963" lvl="0" indent="-2841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Regional proposal network (RPN).</a:t>
            </a:r>
          </a:p>
          <a:p>
            <a:pPr marL="715963" lvl="0" indent="-2841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Improve over R-CNN and Fast R-CNN.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SINGLE SHOT MULTIBOX DETECTOR (SSD) (Liu et al. 2016).</a:t>
            </a:r>
          </a:p>
          <a:p>
            <a:pPr marL="715963" indent="-2841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Detections can be generated in a single forward propagation.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YOU ONLY LOOK ONCE (Redmon et al. 2016).</a:t>
            </a:r>
          </a:p>
          <a:p>
            <a:pPr marL="715963" indent="-2841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Sees the entire image.</a:t>
            </a:r>
          </a:p>
          <a:p>
            <a:pPr marL="715963" lvl="0" indent="-284163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YOLO v3.</a:t>
            </a:r>
          </a:p>
          <a:p>
            <a:pPr marL="715963" lvl="0" indent="-284163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Picture 6" descr="A picture containing photo, room&#10;&#10;Description automatically generated">
            <a:extLst>
              <a:ext uri="{FF2B5EF4-FFF2-40B4-BE49-F238E27FC236}">
                <a16:creationId xmlns:a16="http://schemas.microsoft.com/office/drawing/2014/main" id="{90D387D9-5BAB-A74D-A2E6-B766BBDB4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450" y="2859686"/>
            <a:ext cx="2985549" cy="18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17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INDEX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383439"/>
            <a:ext cx="8103704" cy="295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STATE OF THE 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DETECTIONSUITE TOOLBOX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EXPERIMENTS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CONCLUSIONS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3EFEA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1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01937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DETECTION SUITE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Toolbox to work with object detection NN and datasets.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Pretrain your model, test it with Detection Suite.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GUI or CLI, with configuration file.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Broad framework and datasets support.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Linux and macOS support.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Written mainly in C++ and Python.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A6A7BA1-929C-814D-A262-95F900AD7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21" y="2915488"/>
            <a:ext cx="1004029" cy="799637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D22674C-812C-7B48-B6B5-94A4321BE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78" y="3014297"/>
            <a:ext cx="1772064" cy="513899"/>
          </a:xfrm>
          <a:prstGeom prst="rect">
            <a:avLst/>
          </a:prstGeom>
        </p:spPr>
      </p:pic>
      <p:pic>
        <p:nvPicPr>
          <p:cNvPr id="7" name="Picture 6" descr="A picture containing white, black, photo, sitting&#10;&#10;Description automatically generated">
            <a:extLst>
              <a:ext uri="{FF2B5EF4-FFF2-40B4-BE49-F238E27FC236}">
                <a16:creationId xmlns:a16="http://schemas.microsoft.com/office/drawing/2014/main" id="{8AA9C849-13E6-494D-BD3C-A4C195A01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51" y="3715125"/>
            <a:ext cx="985609" cy="985609"/>
          </a:xfrm>
          <a:prstGeom prst="rect">
            <a:avLst/>
          </a:prstGeom>
        </p:spPr>
      </p:pic>
      <p:pic>
        <p:nvPicPr>
          <p:cNvPr id="8" name="Picture 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180B9630-73B6-E448-A6BD-D5D0F3B32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504" y="2961872"/>
            <a:ext cx="1790365" cy="238577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998E0CF-65C1-EF43-B27B-CCB4F7AD5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9604" y="1938611"/>
            <a:ext cx="796820" cy="803045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093665C-CEEE-C447-A20D-980906380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469" y="2783934"/>
            <a:ext cx="3130881" cy="1091336"/>
          </a:xfrm>
          <a:prstGeom prst="rect">
            <a:avLst/>
          </a:prstGeom>
        </p:spPr>
      </p:pic>
      <p:pic>
        <p:nvPicPr>
          <p:cNvPr id="11" name="Picture 10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C6E3B05C-4425-5D47-A1CB-252F296A4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821" y="1739447"/>
            <a:ext cx="1180390" cy="11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TOOLBOX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049512"/>
            <a:ext cx="8103704" cy="30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VIEWER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DETECTOR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EVALUATOR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DEPLOYER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COMMAND LINE INTERFACE (AUTO EVALUATOR)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CONVERTER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LABELLING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ROS NODE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8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528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DETECTION SUITE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63E17F-16B9-7445-8380-D3452E9D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48" y="943016"/>
            <a:ext cx="5930903" cy="380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PRESENTATION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URJC student.</a:t>
            </a:r>
            <a:endParaRPr lang="en-US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JdeRobot</a:t>
            </a: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member.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GSoC</a:t>
            </a: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student developer (2018) and mentor (2019).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AI learner.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github.com</a:t>
            </a: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/</a:t>
            </a:r>
            <a:r>
              <a:rPr lang="en-US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JdeRobot</a:t>
            </a: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/</a:t>
            </a:r>
            <a:r>
              <a:rPr lang="en-US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DetectionSuite</a:t>
            </a:r>
            <a:endParaRPr lang="en-US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jderobot.github.io</a:t>
            </a: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/</a:t>
            </a:r>
            <a:r>
              <a:rPr lang="en-US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DetectionSuite</a:t>
            </a: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/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F99871-15EE-954F-B3F6-A2EDF049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775" y="2964269"/>
            <a:ext cx="1776554" cy="1781217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62C505B-6528-7A43-B8A0-D82AB04D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595" y="2964269"/>
            <a:ext cx="1821043" cy="182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2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4;p12">
            <a:extLst>
              <a:ext uri="{FF2B5EF4-FFF2-40B4-BE49-F238E27FC236}">
                <a16:creationId xmlns:a16="http://schemas.microsoft.com/office/drawing/2014/main" id="{E92DFF41-945E-5D41-9975-E793E4208B3E}"/>
              </a:ext>
            </a:extLst>
          </p:cNvPr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Two types of config files.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Config file example (.</a:t>
            </a:r>
            <a:r>
              <a:rPr lang="en-GB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yml</a:t>
            </a: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):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CONFIG FILE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2FBDB9-6E9A-D24D-B83F-478D3272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6" y="2048959"/>
            <a:ext cx="4956477" cy="2273484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51B7EF2-5AAB-3449-8657-BD9FAB6A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69" y="2158961"/>
            <a:ext cx="3223720" cy="206919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56FD4A90-C99A-E643-ADAC-FF9D51828D88}"/>
              </a:ext>
            </a:extLst>
          </p:cNvPr>
          <p:cNvSpPr/>
          <p:nvPr/>
        </p:nvSpPr>
        <p:spPr>
          <a:xfrm>
            <a:off x="5142662" y="2975094"/>
            <a:ext cx="1268083" cy="42121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29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GENERAL ARCHITECTURE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Main (blue) and additional (yellow) modules.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E3FCCF-9494-3B4F-A663-BEFBE3AF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52" y="1728038"/>
            <a:ext cx="5537200" cy="23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2389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DETECTION SUITE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572833"/>
            <a:ext cx="8103704" cy="199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Each tool has its own tab.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Separated modules.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GPU support.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Set of resources available in the webpage:</a:t>
            </a:r>
          </a:p>
          <a:p>
            <a:pPr marL="715963" lvl="0" indent="-3175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Class names.</a:t>
            </a:r>
          </a:p>
          <a:p>
            <a:pPr marL="715963" lvl="0" indent="-3175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Model zoo.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475C59-83EC-EA45-9A9F-76B8EF959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52" y="1162520"/>
            <a:ext cx="4391051" cy="28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67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FRAMEWORKS SUPPORT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826437"/>
            <a:ext cx="8103704" cy="14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Dependency with frameworks installed.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Framework evaluators: connection with target DL framework.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Each framework neural network format.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Dependency with configuration files.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6493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DATASETS SUPPORT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970574"/>
            <a:ext cx="8103704" cy="335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Dataset readers and writers for every option supported.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Own dataset format.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COCO dataset format vs. Pascal VOC dataset format.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JSON file with annotations in COCO.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Divided in:</a:t>
            </a:r>
          </a:p>
          <a:p>
            <a:pPr marL="715963" lvl="0" indent="-279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Info.</a:t>
            </a:r>
          </a:p>
          <a:p>
            <a:pPr marL="715963" lvl="0" indent="-279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Licenses.</a:t>
            </a:r>
          </a:p>
          <a:p>
            <a:pPr marL="715963" lvl="0" indent="-279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Categories.</a:t>
            </a:r>
          </a:p>
          <a:p>
            <a:pPr marL="715963" lvl="0" indent="-279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Images.</a:t>
            </a:r>
          </a:p>
          <a:p>
            <a:pPr marL="715963" lvl="0" indent="-279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Annotations.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XML file for each image in Pascal VOC.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534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TOOLBOX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049512"/>
            <a:ext cx="8103704" cy="30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VIEWER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DETECTOR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EVALUATOR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DEPLOYER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COMMAND LINE INTERFACE (AUTOEVALUATOR)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CONVERTER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LABELLING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ROS NODE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8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113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VIEWER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Read annotations files and displays it.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Provides general statistics about the dataset: number of elements/class, total images, total samples.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Supports previously presented datasets.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CLI available.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Picture 2" descr="A person on a court with a racket&#10;&#10;Description automatically generated">
            <a:extLst>
              <a:ext uri="{FF2B5EF4-FFF2-40B4-BE49-F238E27FC236}">
                <a16:creationId xmlns:a16="http://schemas.microsoft.com/office/drawing/2014/main" id="{1502DFAC-40EF-0943-9A8E-870FC78E9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31" y="2571750"/>
            <a:ext cx="2797921" cy="2178101"/>
          </a:xfrm>
          <a:prstGeom prst="rect">
            <a:avLst/>
          </a:prstGeom>
        </p:spPr>
      </p:pic>
      <p:pic>
        <p:nvPicPr>
          <p:cNvPr id="5" name="Picture 4" descr="A picture containing green, building, colorful, sitting&#10;&#10;Description automatically generated">
            <a:extLst>
              <a:ext uri="{FF2B5EF4-FFF2-40B4-BE49-F238E27FC236}">
                <a16:creationId xmlns:a16="http://schemas.microsoft.com/office/drawing/2014/main" id="{6F272CA0-6318-F44C-AB85-6F28A6A3D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148" y="2571749"/>
            <a:ext cx="2797923" cy="217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80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VIEWER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3EA7C4BC-3656-F84D-A1D7-B9B869D86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18" y="1056922"/>
            <a:ext cx="3886363" cy="1034831"/>
          </a:xfrm>
          <a:prstGeom prst="rect">
            <a:avLst/>
          </a:prstGeom>
        </p:spPr>
      </p:pic>
      <p:pic>
        <p:nvPicPr>
          <p:cNvPr id="8" name="Picture 7" descr="A person on a court with a racket&#10;&#10;Description automatically generated">
            <a:extLst>
              <a:ext uri="{FF2B5EF4-FFF2-40B4-BE49-F238E27FC236}">
                <a16:creationId xmlns:a16="http://schemas.microsoft.com/office/drawing/2014/main" id="{6B226935-77CA-E24E-A4CD-D3BE7ABB6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60" y="2178101"/>
            <a:ext cx="3303590" cy="2571750"/>
          </a:xfrm>
          <a:prstGeom prst="rect">
            <a:avLst/>
          </a:prstGeom>
        </p:spPr>
      </p:pic>
      <p:pic>
        <p:nvPicPr>
          <p:cNvPr id="9" name="Picture 8" descr="A picture containing green, building, colorful, sitting&#10;&#10;Description automatically generated">
            <a:extLst>
              <a:ext uri="{FF2B5EF4-FFF2-40B4-BE49-F238E27FC236}">
                <a16:creationId xmlns:a16="http://schemas.microsoft.com/office/drawing/2014/main" id="{3A2BCF29-BFFE-A042-9D57-50CDFB5FA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482" y="2178102"/>
            <a:ext cx="3303590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VIEWER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Online Media 1" descr="DetectionSuite Viewer Tab">
            <a:hlinkClick r:id="" action="ppaction://media"/>
            <a:extLst>
              <a:ext uri="{FF2B5EF4-FFF2-40B4-BE49-F238E27FC236}">
                <a16:creationId xmlns:a16="http://schemas.microsoft.com/office/drawing/2014/main" id="{953D1B4A-C2A8-944C-BF94-53ED7B7BB9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65600" y="765410"/>
            <a:ext cx="5328394" cy="39933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FEE2F6-4A6C-1449-A065-ACE0103E2D25}"/>
              </a:ext>
            </a:extLst>
          </p:cNvPr>
          <p:cNvSpPr/>
          <p:nvPr/>
        </p:nvSpPr>
        <p:spPr>
          <a:xfrm>
            <a:off x="2919600" y="98377"/>
            <a:ext cx="330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hlinkClick r:id="rId5"/>
              </a:rPr>
              <a:t>https://www.youtube.com/watch?v=VMd6ve8brTE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363902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DETECTOR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Runs detections over an input dataset and generated labelled dataset.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Needs a pretrained neural network.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Command line available.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GT view and detection view.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" name="Picture 2" descr="A screenshot of a beach&#10;&#10;Description automatically generated">
            <a:extLst>
              <a:ext uri="{FF2B5EF4-FFF2-40B4-BE49-F238E27FC236}">
                <a16:creationId xmlns:a16="http://schemas.microsoft.com/office/drawing/2014/main" id="{4BC8B596-6F16-5F45-98EA-022795F4E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25" y="2391302"/>
            <a:ext cx="5859749" cy="235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6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OBJECTIVES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597838"/>
            <a:ext cx="8103704" cy="162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0513" lvl="0" indent="-2905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Enumerate the vast amount of options in DL and the fast-paced development across the field.</a:t>
            </a:r>
          </a:p>
          <a:p>
            <a:pPr marL="290513" lvl="0" indent="-2905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Introduce Detection Suite toolbox.</a:t>
            </a:r>
          </a:p>
          <a:p>
            <a:pPr marL="290513" lvl="0" indent="-2905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Problems and solutions in a DL project.</a:t>
            </a:r>
          </a:p>
          <a:p>
            <a:pPr marL="290513" lvl="0" indent="-2905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Provide real-world experiment.</a:t>
            </a: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220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DETECTOR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D8D6FEA-329C-ED4E-9C05-D5C3474E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02" y="1299346"/>
            <a:ext cx="4637296" cy="271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20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DETECTOR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" name="Online Media 1" descr="DetectionSuite's Detector">
            <a:hlinkClick r:id="" action="ppaction://media"/>
            <a:extLst>
              <a:ext uri="{FF2B5EF4-FFF2-40B4-BE49-F238E27FC236}">
                <a16:creationId xmlns:a16="http://schemas.microsoft.com/office/drawing/2014/main" id="{A84C1C1D-E103-4B4A-B0F4-3C75CF515D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65107" y="801644"/>
            <a:ext cx="7013786" cy="3945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DA70BE-88C5-D84F-A754-DC7BD65572EB}"/>
              </a:ext>
            </a:extLst>
          </p:cNvPr>
          <p:cNvSpPr/>
          <p:nvPr/>
        </p:nvSpPr>
        <p:spPr>
          <a:xfrm>
            <a:off x="2898304" y="64995"/>
            <a:ext cx="33473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hlinkClick r:id="rId5"/>
              </a:rPr>
              <a:t>https://www.youtube.com/watch?v=DpK5gqwoSBc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155636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EVALUATOR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2 input datasets: ground truth and detections.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Compares then using metrics.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mAP</a:t>
            </a: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, </a:t>
            </a:r>
            <a:r>
              <a:rPr lang="en-GB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mAR.</a:t>
            </a: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IoU</a:t>
            </a: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= 0.5:0.95.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Mean inference time.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Generates a </a:t>
            </a:r>
            <a:r>
              <a:rPr lang="en-GB" b="1" i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.csv </a:t>
            </a: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file with the metrics for evaluated datasets.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45A186C4-0802-BB42-96B1-BCE49C668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943" y="2915488"/>
            <a:ext cx="2988114" cy="187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05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EVALUATOR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" name="Online Media 1" descr="DetectionSuite's Evaluator">
            <a:hlinkClick r:id="" action="ppaction://media"/>
            <a:extLst>
              <a:ext uri="{FF2B5EF4-FFF2-40B4-BE49-F238E27FC236}">
                <a16:creationId xmlns:a16="http://schemas.microsoft.com/office/drawing/2014/main" id="{7F788036-173B-F44B-B449-8F8DADBB45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14213" y="859841"/>
            <a:ext cx="6915573" cy="38900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B2981D-FA68-1448-A43A-274415068EC2}"/>
              </a:ext>
            </a:extLst>
          </p:cNvPr>
          <p:cNvSpPr/>
          <p:nvPr/>
        </p:nvSpPr>
        <p:spPr>
          <a:xfrm>
            <a:off x="3173456" y="94093"/>
            <a:ext cx="33457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hlinkClick r:id="rId5"/>
              </a:rPr>
              <a:t>https://www.youtube.com/watch?v=Vk6Hdv6mRZk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35646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EVALUATOR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A2728-2EDA-914D-AB1F-BE1B7FBDF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2E9CA-E32E-C849-9DB5-44DCDD842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28" y="3042763"/>
            <a:ext cx="8220974" cy="789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8B7BC0-1396-CB41-BDA9-BD5CE696A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28" y="1633943"/>
            <a:ext cx="8220974" cy="745452"/>
          </a:xfrm>
          <a:prstGeom prst="rect">
            <a:avLst/>
          </a:prstGeom>
        </p:spPr>
      </p:pic>
      <p:sp>
        <p:nvSpPr>
          <p:cNvPr id="12" name="Google Shape;64;p12">
            <a:extLst>
              <a:ext uri="{FF2B5EF4-FFF2-40B4-BE49-F238E27FC236}">
                <a16:creationId xmlns:a16="http://schemas.microsoft.com/office/drawing/2014/main" id="{E503920F-640A-7340-8D61-B38BB4777A35}"/>
              </a:ext>
            </a:extLst>
          </p:cNvPr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Example </a:t>
            </a:r>
            <a:r>
              <a:rPr lang="en-GB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evaluation_results.csv</a:t>
            </a: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over COCO </a:t>
            </a:r>
            <a:r>
              <a:rPr lang="en-GB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minival</a:t>
            </a: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using COCO pretrained SSD NN.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779675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DEPLOYER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Accepts different input sources:</a:t>
            </a:r>
          </a:p>
          <a:p>
            <a:pPr marL="715963" lvl="0" indent="-3175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Video file.</a:t>
            </a:r>
          </a:p>
          <a:p>
            <a:pPr marL="715963" lvl="0" indent="-3175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Camera stream.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Neural network model needed.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Class names.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Real time processing.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Only GUI.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Detection threshold.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Save inferences </a:t>
            </a: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Wingdings" pitchFamily="2" charset="2"/>
              </a:rPr>
              <a:t></a:t>
            </a: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create datasets.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Labelling.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42BA56-9983-3441-9E62-31B1A6C7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094" y="2276688"/>
            <a:ext cx="3853092" cy="2473163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5AF39C0-B255-AE45-B248-B05D21EB2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438" y="735156"/>
            <a:ext cx="1710404" cy="1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98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DEPLOYER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" name="Online Media 1" descr="DetectionSuite Deployer with Sample Saving and Halting Functionality">
            <a:hlinkClick r:id="" action="ppaction://media"/>
            <a:extLst>
              <a:ext uri="{FF2B5EF4-FFF2-40B4-BE49-F238E27FC236}">
                <a16:creationId xmlns:a16="http://schemas.microsoft.com/office/drawing/2014/main" id="{051A39CD-DCBA-1747-817E-077D1DC34D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76960" y="817931"/>
            <a:ext cx="6990080" cy="39319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CBDD2-EABF-054D-887A-A7F669E5E3BE}"/>
              </a:ext>
            </a:extLst>
          </p:cNvPr>
          <p:cNvSpPr/>
          <p:nvPr/>
        </p:nvSpPr>
        <p:spPr>
          <a:xfrm>
            <a:off x="3220744" y="73138"/>
            <a:ext cx="3251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hlinkClick r:id="rId5"/>
              </a:rPr>
              <a:t>https://www.youtube.com/watch?v=xX2c_Trp9qY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242502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LABELLING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996312"/>
            <a:ext cx="8103704" cy="11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Playback functionality.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Adjustable bounding boxes.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Change class and add detections.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360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LABELLING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Online Media 1" descr="week 8 : After fixing a minor bug">
            <a:hlinkClick r:id="" action="ppaction://media"/>
            <a:extLst>
              <a:ext uri="{FF2B5EF4-FFF2-40B4-BE49-F238E27FC236}">
                <a16:creationId xmlns:a16="http://schemas.microsoft.com/office/drawing/2014/main" id="{22FD0547-53F7-414C-9E88-810B7113A57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89473" y="944508"/>
            <a:ext cx="6765054" cy="38053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99E348-FDE7-6A4E-9EC1-E1828A6E8C6A}"/>
              </a:ext>
            </a:extLst>
          </p:cNvPr>
          <p:cNvSpPr/>
          <p:nvPr/>
        </p:nvSpPr>
        <p:spPr>
          <a:xfrm>
            <a:off x="3164639" y="113175"/>
            <a:ext cx="3363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hlinkClick r:id="rId5"/>
              </a:rPr>
              <a:t>https://www.youtube.com/watch?v=PPNjKML9vUw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382550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CONVERTER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826437"/>
            <a:ext cx="8103704" cy="14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Converts between dataset formats.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CLI available.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Map classes names between datasets.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Split into train/test set.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Own dataset.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88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INDEX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383439"/>
            <a:ext cx="8103704" cy="295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INTRODUCTION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STATE OF THE ART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DETECTIONSUITE TOOLBOX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EXPERIMENTS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2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CONCLUSIONS</a:t>
            </a:r>
            <a:endParaRPr sz="3200" dirty="0">
              <a:solidFill>
                <a:schemeClr val="bg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255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CONVERTER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2" name="Online Media 1" descr="DetectionSuite's Converter">
            <a:hlinkClick r:id="" action="ppaction://media"/>
            <a:extLst>
              <a:ext uri="{FF2B5EF4-FFF2-40B4-BE49-F238E27FC236}">
                <a16:creationId xmlns:a16="http://schemas.microsoft.com/office/drawing/2014/main" id="{6772C776-94F7-0144-8690-4316A019E1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39520" y="1000811"/>
            <a:ext cx="6664960" cy="37490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7398DD-3E65-C64C-B490-490B49B67510}"/>
              </a:ext>
            </a:extLst>
          </p:cNvPr>
          <p:cNvSpPr/>
          <p:nvPr/>
        </p:nvSpPr>
        <p:spPr>
          <a:xfrm>
            <a:off x="3248797" y="82939"/>
            <a:ext cx="31951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hlinkClick r:id="rId5"/>
              </a:rPr>
              <a:t>https://www.youtube.com/watch?v=bOjt0v_h640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35709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CLI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Many of the different tools are available as command line applications.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Only a config file is needed.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AutoEvaluator</a:t>
            </a: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tool.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Multiple datasets and frameworks evaluation at the same time.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Generates a csv with the results.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B0C91-628C-6D41-A115-FFFB23700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93" y="3599852"/>
            <a:ext cx="3151414" cy="3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46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CLI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EC9216-D13B-0F4E-85BB-0562F9438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6" y="850790"/>
            <a:ext cx="7973047" cy="39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16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ROS NODE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996312"/>
            <a:ext cx="8103704" cy="11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Real time inference over an image stream.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Subscribe to a ROS topic.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Configuration file.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298D14-3F55-1444-B080-52C9589C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22" y="1773624"/>
            <a:ext cx="2982005" cy="15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94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ROS NODE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2" name="Online Media 1" descr="rosnode">
            <a:hlinkClick r:id="" action="ppaction://media"/>
            <a:extLst>
              <a:ext uri="{FF2B5EF4-FFF2-40B4-BE49-F238E27FC236}">
                <a16:creationId xmlns:a16="http://schemas.microsoft.com/office/drawing/2014/main" id="{317DD3EB-E5B4-EB40-9FF4-86DB63099A2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19200" y="977951"/>
            <a:ext cx="6705600" cy="377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CF5B2F-59CA-D04F-BBDC-E97AA38052FD}"/>
              </a:ext>
            </a:extLst>
          </p:cNvPr>
          <p:cNvSpPr/>
          <p:nvPr/>
        </p:nvSpPr>
        <p:spPr>
          <a:xfrm>
            <a:off x="2906319" y="105799"/>
            <a:ext cx="33313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hlinkClick r:id="rId5"/>
              </a:rPr>
              <a:t>https://www.youtube.com/watch?v=xvPaFZD5EoY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84629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DETECTION SUITE WORKFLOW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50D626-1CAF-8B4F-8979-1232897FC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672763"/>
            <a:ext cx="5537200" cy="237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908A257-6CCF-E342-AC4E-3CD3E4528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33" y="1037299"/>
            <a:ext cx="714112" cy="56873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33FC0D5-0F8C-8B41-B2B6-DD7677BFD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939" y="2346484"/>
            <a:ext cx="447039" cy="450531"/>
          </a:xfrm>
          <a:prstGeom prst="rect">
            <a:avLst/>
          </a:prstGeom>
        </p:spPr>
      </p:pic>
      <p:sp>
        <p:nvSpPr>
          <p:cNvPr id="13" name="Google Shape;64;p12">
            <a:extLst>
              <a:ext uri="{FF2B5EF4-FFF2-40B4-BE49-F238E27FC236}">
                <a16:creationId xmlns:a16="http://schemas.microsoft.com/office/drawing/2014/main" id="{03A7A53F-AAF5-9544-8248-0910BC285180}"/>
              </a:ext>
            </a:extLst>
          </p:cNvPr>
          <p:cNvSpPr txBox="1"/>
          <p:nvPr/>
        </p:nvSpPr>
        <p:spPr>
          <a:xfrm>
            <a:off x="3081131" y="4047663"/>
            <a:ext cx="2111071" cy="568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GB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evaluation_results.csv</a:t>
            </a: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6423B11-28A2-234C-9297-65B7CB52D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290" y="4486302"/>
            <a:ext cx="356694" cy="393649"/>
          </a:xfrm>
          <a:prstGeom prst="rect">
            <a:avLst/>
          </a:prstGeom>
        </p:spPr>
      </p:pic>
      <p:sp>
        <p:nvSpPr>
          <p:cNvPr id="9" name="Google Shape;64;p12">
            <a:extLst>
              <a:ext uri="{FF2B5EF4-FFF2-40B4-BE49-F238E27FC236}">
                <a16:creationId xmlns:a16="http://schemas.microsoft.com/office/drawing/2014/main" id="{1F090271-85AE-4F4A-83CF-98D150D89639}"/>
              </a:ext>
            </a:extLst>
          </p:cNvPr>
          <p:cNvSpPr txBox="1"/>
          <p:nvPr/>
        </p:nvSpPr>
        <p:spPr>
          <a:xfrm>
            <a:off x="945508" y="2710708"/>
            <a:ext cx="857892" cy="37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GB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minival</a:t>
            </a: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4184340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INDEX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383439"/>
            <a:ext cx="8103704" cy="295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STATE OF THE 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DETECTIONSUITE TOOLBOX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EXPERIMENTS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CONCLUSIONS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3EFEA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1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996980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SMART TRAFFIC SENSOR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Monitors road traffic using computer vision.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3" name="Picture 2" descr="A close up of a road&#10;&#10;Description automatically generated">
            <a:extLst>
              <a:ext uri="{FF2B5EF4-FFF2-40B4-BE49-F238E27FC236}">
                <a16:creationId xmlns:a16="http://schemas.microsoft.com/office/drawing/2014/main" id="{DFF2CA03-B5FD-D940-A2C2-ED381B608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752" y="1639138"/>
            <a:ext cx="63246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30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SMART TRAFFIC SENSOR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Evolution of Traffic Monitor project (classical CV techniques).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New version with state of the art deep learning techniques.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Several neural networks trained (different frameworks).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Compared using Detection Suite.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Detection and classification of road traffic.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Own created dataset.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Pretrained network vs. pretrained + trained using the dataset.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best performing network is YOLOv3.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Better performance and higher mean inference time (more complex and deeper network).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Google Shape;58;p11">
            <a:extLst>
              <a:ext uri="{FF2B5EF4-FFF2-40B4-BE49-F238E27FC236}">
                <a16:creationId xmlns:a16="http://schemas.microsoft.com/office/drawing/2014/main" id="{51A1F7F0-6E4F-BA4C-8F3D-D57F91D288FB}"/>
              </a:ext>
            </a:extLst>
          </p:cNvPr>
          <p:cNvSpPr txBox="1">
            <a:spLocks/>
          </p:cNvSpPr>
          <p:nvPr/>
        </p:nvSpPr>
        <p:spPr>
          <a:xfrm>
            <a:off x="817086" y="3927507"/>
            <a:ext cx="7509827" cy="97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100" b="0" dirty="0">
                <a:solidFill>
                  <a:schemeClr val="tx1"/>
                </a:solidFill>
              </a:rPr>
              <a:t>J.F. Martínez. </a:t>
            </a:r>
            <a:r>
              <a:rPr lang="en-GB" sz="1100" b="0" dirty="0" err="1">
                <a:solidFill>
                  <a:schemeClr val="tx1"/>
                </a:solidFill>
              </a:rPr>
              <a:t>Monitorización</a:t>
            </a:r>
            <a:r>
              <a:rPr lang="en-GB" sz="1100" b="0" dirty="0">
                <a:solidFill>
                  <a:schemeClr val="tx1"/>
                </a:solidFill>
              </a:rPr>
              <a:t> Visual de </a:t>
            </a:r>
            <a:r>
              <a:rPr lang="en-GB" sz="1100" b="0" dirty="0" err="1">
                <a:solidFill>
                  <a:schemeClr val="tx1"/>
                </a:solidFill>
              </a:rPr>
              <a:t>Tráfico</a:t>
            </a:r>
            <a:r>
              <a:rPr lang="en-GB" sz="1100" b="0" dirty="0">
                <a:solidFill>
                  <a:schemeClr val="tx1"/>
                </a:solidFill>
              </a:rPr>
              <a:t> </a:t>
            </a:r>
            <a:r>
              <a:rPr lang="en-GB" sz="1100" b="0" dirty="0" err="1">
                <a:solidFill>
                  <a:schemeClr val="tx1"/>
                </a:solidFill>
              </a:rPr>
              <a:t>Rodado</a:t>
            </a:r>
            <a:r>
              <a:rPr lang="en-GB" sz="1100" b="0" dirty="0">
                <a:solidFill>
                  <a:schemeClr val="tx1"/>
                </a:solidFill>
              </a:rPr>
              <a:t> </a:t>
            </a:r>
            <a:r>
              <a:rPr lang="en-GB" sz="1100" b="0" dirty="0" err="1">
                <a:solidFill>
                  <a:schemeClr val="tx1"/>
                </a:solidFill>
              </a:rPr>
              <a:t>usando</a:t>
            </a:r>
            <a:r>
              <a:rPr lang="en-GB" sz="1100" b="0" dirty="0">
                <a:solidFill>
                  <a:schemeClr val="tx1"/>
                </a:solidFill>
              </a:rPr>
              <a:t> Deep Learning. Master’s thesis. Universidad Rey Juan Carlos, Madrid, Spain</a:t>
            </a:r>
            <a:r>
              <a:rPr lang="en-GB" sz="1100" b="0" i="1" dirty="0">
                <a:solidFill>
                  <a:schemeClr val="tx1"/>
                </a:solidFill>
              </a:rPr>
              <a:t>.</a:t>
            </a:r>
            <a:r>
              <a:rPr lang="en-GB" sz="1100" b="0" dirty="0">
                <a:solidFill>
                  <a:schemeClr val="tx1"/>
                </a:solidFill>
              </a:rPr>
              <a:t> 2019.</a:t>
            </a:r>
            <a:endParaRPr lang="es-E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614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/>
              <a:t>SMART TRAFFIC SENSOR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Evaluation over created STS dataset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D2BABB-5A01-0E49-A7D1-10CF6085C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188670"/>
              </p:ext>
            </p:extLst>
          </p:nvPr>
        </p:nvGraphicFramePr>
        <p:xfrm>
          <a:off x="429242" y="1601461"/>
          <a:ext cx="8285516" cy="3037840"/>
        </p:xfrm>
        <a:graphic>
          <a:graphicData uri="http://schemas.openxmlformats.org/drawingml/2006/table">
            <a:tbl>
              <a:tblPr firstRow="1" bandRow="1">
                <a:tableStyleId>{A0EA0A94-EA1E-4C31-9F7B-5C7762FB26D9}</a:tableStyleId>
              </a:tblPr>
              <a:tblGrid>
                <a:gridCol w="2071379">
                  <a:extLst>
                    <a:ext uri="{9D8B030D-6E8A-4147-A177-3AD203B41FA5}">
                      <a16:colId xmlns:a16="http://schemas.microsoft.com/office/drawing/2014/main" val="2748382984"/>
                    </a:ext>
                  </a:extLst>
                </a:gridCol>
                <a:gridCol w="2071379">
                  <a:extLst>
                    <a:ext uri="{9D8B030D-6E8A-4147-A177-3AD203B41FA5}">
                      <a16:colId xmlns:a16="http://schemas.microsoft.com/office/drawing/2014/main" val="735097338"/>
                    </a:ext>
                  </a:extLst>
                </a:gridCol>
                <a:gridCol w="2071379">
                  <a:extLst>
                    <a:ext uri="{9D8B030D-6E8A-4147-A177-3AD203B41FA5}">
                      <a16:colId xmlns:a16="http://schemas.microsoft.com/office/drawing/2014/main" val="2260310583"/>
                    </a:ext>
                  </a:extLst>
                </a:gridCol>
                <a:gridCol w="2071379">
                  <a:extLst>
                    <a:ext uri="{9D8B030D-6E8A-4147-A177-3AD203B41FA5}">
                      <a16:colId xmlns:a16="http://schemas.microsoft.com/office/drawing/2014/main" val="1166315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Network</a:t>
                      </a:r>
                      <a:endParaRPr lang="en-ES" dirty="0">
                        <a:latin typeface="PT Serif" panose="020A06030405050202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mAP (</a:t>
                      </a: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Overall)(</a:t>
                      </a:r>
                      <a:r>
                        <a:rPr kumimoji="0" lang="en-GB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IoU</a:t>
                      </a: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=0.5:0.95)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mAR (</a:t>
                      </a: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Overall)(</a:t>
                      </a:r>
                      <a:r>
                        <a:rPr kumimoji="0" lang="en-GB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IoU</a:t>
                      </a:r>
                      <a:r>
                        <a:rPr kumimoji="0" lang="en-GB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=0.5:0.95)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Mean inference time (ms)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98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Keras SSD VVG-16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58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Yolo v3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14162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8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TF SSD MobileNet v2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0.0035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0.0373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142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5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Keras SSD VVG-16 STS trained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0.6709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0.7082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3194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5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Yolo v3 STS trained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0.8641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0.9385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16894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4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TF SSD MobileNet v2 STS trained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0.3283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0.4231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76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90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16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INDEX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383439"/>
            <a:ext cx="8103704" cy="295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STATE OF THE 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DETECTIONSUITE TOOLBOX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EXPERIMENTS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CONCLUSIONS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3EFEA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1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3367394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/>
              <a:t>SMART TRAFFIC SENSOR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Comparison of systems in high-quality videos using Detection Suite.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D2BABB-5A01-0E49-A7D1-10CF6085C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121300"/>
              </p:ext>
            </p:extLst>
          </p:nvPr>
        </p:nvGraphicFramePr>
        <p:xfrm>
          <a:off x="1190581" y="2173808"/>
          <a:ext cx="6214137" cy="1630680"/>
        </p:xfrm>
        <a:graphic>
          <a:graphicData uri="http://schemas.openxmlformats.org/drawingml/2006/table">
            <a:tbl>
              <a:tblPr firstRow="1" bandRow="1">
                <a:tableStyleId>{A0EA0A94-EA1E-4C31-9F7B-5C7762FB26D9}</a:tableStyleId>
              </a:tblPr>
              <a:tblGrid>
                <a:gridCol w="2071379">
                  <a:extLst>
                    <a:ext uri="{9D8B030D-6E8A-4147-A177-3AD203B41FA5}">
                      <a16:colId xmlns:a16="http://schemas.microsoft.com/office/drawing/2014/main" val="2748382984"/>
                    </a:ext>
                  </a:extLst>
                </a:gridCol>
                <a:gridCol w="2071379">
                  <a:extLst>
                    <a:ext uri="{9D8B030D-6E8A-4147-A177-3AD203B41FA5}">
                      <a16:colId xmlns:a16="http://schemas.microsoft.com/office/drawing/2014/main" val="735097338"/>
                    </a:ext>
                  </a:extLst>
                </a:gridCol>
                <a:gridCol w="2071379">
                  <a:extLst>
                    <a:ext uri="{9D8B030D-6E8A-4147-A177-3AD203B41FA5}">
                      <a16:colId xmlns:a16="http://schemas.microsoft.com/office/drawing/2014/main" val="226031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ES" dirty="0">
                          <a:latin typeface="PT Serif" panose="020A0603040505020204" pitchFamily="18" charset="77"/>
                        </a:rPr>
                        <a:t>System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mAP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mAR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98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Smart Traffic Sensor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0.8926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0.9009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58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Traffic Monitor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0.4374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0.5940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8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Best performing NN (YOLO v3)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0.8316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T Serif" panose="020A0603040505020204" pitchFamily="18" charset="77"/>
                          <a:cs typeface="Arial"/>
                          <a:sym typeface="Arial"/>
                        </a:rPr>
                        <a:t>0.8966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56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351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INDEX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383439"/>
            <a:ext cx="8103704" cy="295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STATE OF THE 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DETECTIONSUITE TOOLBOX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EXPERIMENTS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CONCLUSIONS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1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960251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CONCLUSIONS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563112"/>
            <a:ext cx="8103704" cy="201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Set of tools. Modulable.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CLI and GUI.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Real life application.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Extensible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In development (</a:t>
            </a:r>
            <a:r>
              <a:rPr lang="en-GB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pytorch</a:t>
            </a: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support, YOLOv3…).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Accepting new contributors to projects and org!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638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627600" y="174919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QUESTIONS?</a:t>
            </a:r>
            <a:endParaRPr dirty="0"/>
          </a:p>
        </p:txBody>
      </p:sp>
      <p:sp>
        <p:nvSpPr>
          <p:cNvPr id="3" name="Google Shape;58;p11">
            <a:extLst>
              <a:ext uri="{FF2B5EF4-FFF2-40B4-BE49-F238E27FC236}">
                <a16:creationId xmlns:a16="http://schemas.microsoft.com/office/drawing/2014/main" id="{294F6178-2827-3F47-81CA-EFAAB5AB62F0}"/>
              </a:ext>
            </a:extLst>
          </p:cNvPr>
          <p:cNvSpPr txBox="1">
            <a:spLocks/>
          </p:cNvSpPr>
          <p:nvPr/>
        </p:nvSpPr>
        <p:spPr>
          <a:xfrm>
            <a:off x="563306" y="1928812"/>
            <a:ext cx="7888800" cy="140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800" b="0" dirty="0"/>
              <a:t>@</a:t>
            </a:r>
            <a:r>
              <a:rPr lang="es-ES" sz="1800" b="0" dirty="0" err="1"/>
              <a:t>sergiopaniego</a:t>
            </a:r>
            <a:endParaRPr lang="es-ES" sz="1800" b="0" dirty="0"/>
          </a:p>
          <a:p>
            <a:r>
              <a:rPr lang="es-ES" sz="1800" b="0" dirty="0" err="1">
                <a:solidFill>
                  <a:schemeClr val="bg1"/>
                </a:solidFill>
              </a:rPr>
              <a:t>sergiopaniegoblanco@gmail.com</a:t>
            </a:r>
            <a:endParaRPr lang="es-ES" sz="1800" b="0" dirty="0"/>
          </a:p>
          <a:p>
            <a:endParaRPr lang="es-ES" sz="1800" b="0" dirty="0"/>
          </a:p>
          <a:p>
            <a:r>
              <a:rPr lang="es-ES" sz="1800" b="0" dirty="0"/>
              <a:t>https://</a:t>
            </a:r>
            <a:r>
              <a:rPr lang="es-ES" sz="1800" b="0" dirty="0" err="1"/>
              <a:t>github.com</a:t>
            </a:r>
            <a:r>
              <a:rPr lang="es-ES" sz="1800" b="0" dirty="0"/>
              <a:t>/</a:t>
            </a:r>
            <a:r>
              <a:rPr lang="es-ES" sz="1800" b="0" dirty="0" err="1"/>
              <a:t>JdeRobot</a:t>
            </a:r>
            <a:r>
              <a:rPr lang="es-ES" sz="1800" b="0" dirty="0"/>
              <a:t>/</a:t>
            </a:r>
            <a:r>
              <a:rPr lang="es-ES" sz="1800" b="0" dirty="0" err="1"/>
              <a:t>DetectionSuite</a:t>
            </a:r>
            <a:endParaRPr lang="es-ES" sz="1800" b="0" dirty="0"/>
          </a:p>
          <a:p>
            <a:r>
              <a:rPr lang="es-ES" sz="1800" b="0" dirty="0"/>
              <a:t>https://</a:t>
            </a:r>
            <a:r>
              <a:rPr lang="es-ES" sz="1800" b="0" dirty="0" err="1"/>
              <a:t>jderobot.github.io</a:t>
            </a:r>
            <a:r>
              <a:rPr lang="es-ES" sz="1800" b="0" dirty="0"/>
              <a:t>/</a:t>
            </a:r>
            <a:r>
              <a:rPr lang="es-ES" sz="1800" b="0" dirty="0" err="1"/>
              <a:t>DetectionSuite</a:t>
            </a:r>
            <a:r>
              <a:rPr lang="es-ES" sz="1800" b="0" dirty="0"/>
              <a:t>/</a:t>
            </a:r>
          </a:p>
        </p:txBody>
      </p:sp>
      <p:sp>
        <p:nvSpPr>
          <p:cNvPr id="4" name="Google Shape;58;p11">
            <a:extLst>
              <a:ext uri="{FF2B5EF4-FFF2-40B4-BE49-F238E27FC236}">
                <a16:creationId xmlns:a16="http://schemas.microsoft.com/office/drawing/2014/main" id="{03162621-FBBE-7447-8712-D86E2CC44856}"/>
              </a:ext>
            </a:extLst>
          </p:cNvPr>
          <p:cNvSpPr txBox="1">
            <a:spLocks/>
          </p:cNvSpPr>
          <p:nvPr/>
        </p:nvSpPr>
        <p:spPr>
          <a:xfrm>
            <a:off x="6074433" y="4632694"/>
            <a:ext cx="3069567" cy="51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00" b="0" dirty="0"/>
              <a:t>Presentation template: </a:t>
            </a:r>
            <a:r>
              <a:rPr lang="en-US" sz="1000" b="0" dirty="0" err="1"/>
              <a:t>slidescarnival.com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09210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25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712212"/>
            <a:ext cx="8103704" cy="17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Toolbox for object detection (classification + location).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Open Source project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Simplify development and testing of solutions based on object detection.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Trial and error in deep learning networks development.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Need for objective comparison between different approaches.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endParaRPr lang="en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69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8103704" cy="36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2 times accepted project in </a:t>
            </a:r>
            <a:r>
              <a:rPr lang="en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GSoC</a:t>
            </a: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with </a:t>
            </a:r>
            <a:r>
              <a:rPr lang="en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JdeRobot</a:t>
            </a: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:</a:t>
            </a:r>
          </a:p>
          <a:p>
            <a:pPr marL="715963" lvl="3" indent="-2936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Vinay Sharma (2018).</a:t>
            </a:r>
          </a:p>
          <a:p>
            <a:pPr marL="715963" lvl="0" indent="-301625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Jeevan Kumar (2019).</a:t>
            </a:r>
          </a:p>
          <a:p>
            <a:pPr marL="285750" lvl="7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Research paper:</a:t>
            </a:r>
          </a:p>
          <a:p>
            <a:pPr marL="715963" lvl="7" indent="-2936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Vinay Sharma .</a:t>
            </a:r>
          </a:p>
          <a:p>
            <a:pPr marL="715963" lvl="7" indent="-2936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José María </a:t>
            </a:r>
            <a:r>
              <a:rPr lang="en" b="1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Cañas</a:t>
            </a: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.</a:t>
            </a:r>
          </a:p>
          <a:p>
            <a:pPr marL="307975" lvl="7" indent="-307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International collaboration.</a:t>
            </a:r>
          </a:p>
          <a:p>
            <a:pPr marL="325438" lvl="6" indent="-325438">
              <a:spcBef>
                <a:spcPts val="600"/>
              </a:spcBef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6EC4F45-44E9-DB49-89BB-E8EBCB06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703" y="1661228"/>
            <a:ext cx="1821043" cy="182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0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INDEX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383439"/>
            <a:ext cx="8103704" cy="295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STATE OF THE 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DETECTIONSUITE TOOLBOX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EXPERIMENTS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EFE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3EFEA"/>
                </a:solidFill>
                <a:effectLst/>
                <a:uLnTx/>
                <a:uFillTx/>
                <a:latin typeface="PT Serif"/>
                <a:ea typeface="PT Serif"/>
                <a:cs typeface="PT Serif"/>
                <a:sym typeface="PT Serif"/>
              </a:rPr>
              <a:t>CONCLUSIONS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3EFEA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1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56403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STATE OF THE ART</a:t>
            </a:r>
            <a:endParaRPr sz="2400" dirty="0"/>
          </a:p>
        </p:txBody>
      </p:sp>
      <p:sp>
        <p:nvSpPr>
          <p:cNvPr id="64" name="Google Shape;64;p12"/>
          <p:cNvSpPr txBox="1"/>
          <p:nvPr/>
        </p:nvSpPr>
        <p:spPr>
          <a:xfrm>
            <a:off x="520148" y="1733512"/>
            <a:ext cx="8103704" cy="16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DATASETS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FRAMEWORKS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NETWORK MODELS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2800"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847440"/>
      </p:ext>
    </p:extLst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1D1D1B"/>
      </a:dk1>
      <a:lt1>
        <a:srgbClr val="F3EFEA"/>
      </a:lt1>
      <a:dk2>
        <a:srgbClr val="434343"/>
      </a:dk2>
      <a:lt2>
        <a:srgbClr val="FFFFFF"/>
      </a:lt2>
      <a:accent1>
        <a:srgbClr val="8F7B87"/>
      </a:accent1>
      <a:accent2>
        <a:srgbClr val="A797A1"/>
      </a:accent2>
      <a:accent3>
        <a:srgbClr val="C0B5BC"/>
      </a:accent3>
      <a:accent4>
        <a:srgbClr val="E4DDE1"/>
      </a:accent4>
      <a:accent5>
        <a:srgbClr val="EFECED"/>
      </a:accent5>
      <a:accent6>
        <a:srgbClr val="F3EFEA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1618</Words>
  <Application>Microsoft Macintosh PowerPoint</Application>
  <PresentationFormat>On-screen Show (16:9)</PresentationFormat>
  <Paragraphs>436</Paragraphs>
  <Slides>54</Slides>
  <Notes>54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PT Serif</vt:lpstr>
      <vt:lpstr>Montserrat</vt:lpstr>
      <vt:lpstr>Arial</vt:lpstr>
      <vt:lpstr>Beatrice template</vt:lpstr>
      <vt:lpstr>Detection Suite: toolbox to evaluate object detection solutions based on NN</vt:lpstr>
      <vt:lpstr>PRESENTATION</vt:lpstr>
      <vt:lpstr>OBJECTIVES</vt:lpstr>
      <vt:lpstr>INDEX</vt:lpstr>
      <vt:lpstr>INDEX</vt:lpstr>
      <vt:lpstr>INTRODUCTION</vt:lpstr>
      <vt:lpstr>INTRODUCTION</vt:lpstr>
      <vt:lpstr>INDEX</vt:lpstr>
      <vt:lpstr>STATE OF THE ART</vt:lpstr>
      <vt:lpstr>DATASETS</vt:lpstr>
      <vt:lpstr>DATASETS</vt:lpstr>
      <vt:lpstr>DATASETS</vt:lpstr>
      <vt:lpstr>DATASETS</vt:lpstr>
      <vt:lpstr>FRAMEWORKS</vt:lpstr>
      <vt:lpstr>NETWORK MODELS</vt:lpstr>
      <vt:lpstr>INDEX</vt:lpstr>
      <vt:lpstr>DETECTION SUITE</vt:lpstr>
      <vt:lpstr>TOOLBOX</vt:lpstr>
      <vt:lpstr>DETECTION SUITE</vt:lpstr>
      <vt:lpstr>CONFIG FILE</vt:lpstr>
      <vt:lpstr>GENERAL ARCHITECTURE</vt:lpstr>
      <vt:lpstr>DETECTION SUITE</vt:lpstr>
      <vt:lpstr>FRAMEWORKS SUPPORT</vt:lpstr>
      <vt:lpstr>DATASETS SUPPORT</vt:lpstr>
      <vt:lpstr>TOOLBOX</vt:lpstr>
      <vt:lpstr>VIEWER</vt:lpstr>
      <vt:lpstr>VIEWER</vt:lpstr>
      <vt:lpstr>VIEWER</vt:lpstr>
      <vt:lpstr>DETECTOR</vt:lpstr>
      <vt:lpstr>DETECTOR</vt:lpstr>
      <vt:lpstr>DETECTOR</vt:lpstr>
      <vt:lpstr>EVALUATOR</vt:lpstr>
      <vt:lpstr>EVALUATOR</vt:lpstr>
      <vt:lpstr>EVALUATOR</vt:lpstr>
      <vt:lpstr>DEPLOYER</vt:lpstr>
      <vt:lpstr>DEPLOYER</vt:lpstr>
      <vt:lpstr>LABELLING</vt:lpstr>
      <vt:lpstr>LABELLING</vt:lpstr>
      <vt:lpstr>CONVERTER</vt:lpstr>
      <vt:lpstr>CONVERTER</vt:lpstr>
      <vt:lpstr>CLI</vt:lpstr>
      <vt:lpstr>CLI</vt:lpstr>
      <vt:lpstr>ROS NODE</vt:lpstr>
      <vt:lpstr>ROS NODE</vt:lpstr>
      <vt:lpstr>DETECTION SUITE WORKFLOW</vt:lpstr>
      <vt:lpstr>INDEX</vt:lpstr>
      <vt:lpstr>SMART TRAFFIC SENSOR</vt:lpstr>
      <vt:lpstr>SMART TRAFFIC SENSOR</vt:lpstr>
      <vt:lpstr>SMART TRAFFIC SENSOR</vt:lpstr>
      <vt:lpstr>SMART TRAFFIC SENSOR</vt:lpstr>
      <vt:lpstr>INDEX</vt:lpstr>
      <vt:lpstr>CONCLUSIONS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DetectionSuite</dc:title>
  <cp:lastModifiedBy>s.paniego@alumnos.upm.es</cp:lastModifiedBy>
  <cp:revision>83</cp:revision>
  <dcterms:modified xsi:type="dcterms:W3CDTF">2020-03-03T15:55:40Z</dcterms:modified>
</cp:coreProperties>
</file>